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88" r:id="rId5"/>
    <p:sldId id="281" r:id="rId6"/>
    <p:sldId id="289" r:id="rId7"/>
    <p:sldId id="290" r:id="rId8"/>
    <p:sldId id="291" r:id="rId9"/>
    <p:sldId id="292" r:id="rId10"/>
  </p:sldIdLst>
  <p:sldSz cx="12192000" cy="6858000"/>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6699FF"/>
    <a:srgbClr val="FF5050"/>
    <a:srgbClr val="990099"/>
    <a:srgbClr val="FF00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ona Watson" userId="S::fiona.watson@whptrust.org::20bf228e-f9e2-466b-859a-255b92fedd17" providerId="AD" clId="Web-{B5E78463-E573-4E73-8C45-797094CDD1EE}"/>
  </pc:docChgLst>
  <pc:docChgLst>
    <pc:chgData name="Fiona Watson" userId="S::fiona.watson@whptrust.org::20bf228e-f9e2-466b-859a-255b92fedd17" providerId="AD" clId="Web-{3CA6B4B2-4C40-4796-9058-0BCB38F8AB95}"/>
  </pc:docChgLst>
  <pc:docChgLst>
    <pc:chgData name="Fiona Watson" userId="S::fiona.watson@whptrust.org::20bf228e-f9e2-466b-859a-255b92fedd17" providerId="AD" clId="Web-{B190F583-AF3D-4CDF-89BC-9566B74F27D9}"/>
  </pc:docChgLst>
  <pc:docChgLst>
    <pc:chgData name="Emma Ferris" userId="782fde95-4b0a-44c2-a561-7eefc9a37a43" providerId="ADAL" clId="{20573A18-6B36-44D4-8B40-41F5EACC671D}"/>
  </pc:docChgLst>
  <pc:docChgLst>
    <pc:chgData name="Fiona Watson" userId="20bf228e-f9e2-466b-859a-255b92fedd17" providerId="ADAL" clId="{ECFF6F5A-D2BB-4F24-9FD0-747602E5C4D5}"/>
    <pc:docChg chg="modSld">
      <pc:chgData name="Fiona Watson" userId="20bf228e-f9e2-466b-859a-255b92fedd17" providerId="ADAL" clId="{ECFF6F5A-D2BB-4F24-9FD0-747602E5C4D5}" dt="2022-11-08T15:34:21.686" v="3" actId="20577"/>
      <pc:docMkLst>
        <pc:docMk/>
      </pc:docMkLst>
      <pc:sldChg chg="modSp">
        <pc:chgData name="Fiona Watson" userId="20bf228e-f9e2-466b-859a-255b92fedd17" providerId="ADAL" clId="{ECFF6F5A-D2BB-4F24-9FD0-747602E5C4D5}" dt="2022-11-08T15:34:21.686" v="3" actId="20577"/>
        <pc:sldMkLst>
          <pc:docMk/>
          <pc:sldMk cId="244135088" sldId="288"/>
        </pc:sldMkLst>
        <pc:spChg chg="mod">
          <ac:chgData name="Fiona Watson" userId="20bf228e-f9e2-466b-859a-255b92fedd17" providerId="ADAL" clId="{ECFF6F5A-D2BB-4F24-9FD0-747602E5C4D5}" dt="2022-11-08T15:34:21.686" v="3" actId="20577"/>
          <ac:spMkLst>
            <pc:docMk/>
            <pc:sldMk cId="244135088" sldId="288"/>
            <ac:spMk id="2" creationId="{00000000-0000-0000-0000-000000000000}"/>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5300"/>
          </a:xfrm>
          <a:prstGeom prst="rect">
            <a:avLst/>
          </a:prstGeom>
        </p:spPr>
        <p:txBody>
          <a:bodyPr vert="horz" lIns="91440" tIns="45720" rIns="91440" bIns="45720" rtlCol="0"/>
          <a:lstStyle>
            <a:lvl1pPr algn="r">
              <a:defRPr sz="1200"/>
            </a:lvl1pPr>
          </a:lstStyle>
          <a:p>
            <a:fld id="{2CB6EC52-C3E0-4DA3-BAE5-501F33773F5A}" type="datetimeFigureOut">
              <a:rPr lang="en-GB" smtClean="0"/>
              <a:t>08/11/2022</a:t>
            </a:fld>
            <a:endParaRPr lang="en-GB"/>
          </a:p>
        </p:txBody>
      </p:sp>
      <p:sp>
        <p:nvSpPr>
          <p:cNvPr id="4" name="Slide Image Placeholder 3"/>
          <p:cNvSpPr>
            <a:spLocks noGrp="1" noRot="1" noChangeAspect="1"/>
          </p:cNvSpPr>
          <p:nvPr>
            <p:ph type="sldImg" idx="2"/>
          </p:nvPr>
        </p:nvSpPr>
        <p:spPr>
          <a:xfrm>
            <a:off x="438150" y="1235075"/>
            <a:ext cx="5921375" cy="33321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51388"/>
            <a:ext cx="5438775" cy="38893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8950"/>
            <a:ext cx="2946400"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8950"/>
            <a:ext cx="2946400" cy="495300"/>
          </a:xfrm>
          <a:prstGeom prst="rect">
            <a:avLst/>
          </a:prstGeom>
        </p:spPr>
        <p:txBody>
          <a:bodyPr vert="horz" lIns="91440" tIns="45720" rIns="91440" bIns="45720" rtlCol="0" anchor="b"/>
          <a:lstStyle>
            <a:lvl1pPr algn="r">
              <a:defRPr sz="1200"/>
            </a:lvl1pPr>
          </a:lstStyle>
          <a:p>
            <a:fld id="{596DD0E4-910B-4FDA-ABA6-9F4BAF99654D}" type="slidenum">
              <a:rPr lang="en-GB" smtClean="0"/>
              <a:t>‹#›</a:t>
            </a:fld>
            <a:endParaRPr lang="en-GB"/>
          </a:p>
        </p:txBody>
      </p:sp>
    </p:spTree>
    <p:extLst>
      <p:ext uri="{BB962C8B-B14F-4D97-AF65-F5344CB8AC3E}">
        <p14:creationId xmlns:p14="http://schemas.microsoft.com/office/powerpoint/2010/main" val="2167626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346368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465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018003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CCC6B82-ECB7-4A9A-861A-D62969CBAD8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710328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CC6B82-ECB7-4A9A-861A-D62969CBAD8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549286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CCC6B82-ECB7-4A9A-861A-D62969CBAD86}" type="datetimeFigureOut">
              <a:rPr lang="en-GB" smtClean="0"/>
              <a:t>08/11/2022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138948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CCC6B82-ECB7-4A9A-861A-D62969CBAD86}" type="datetimeFigureOut">
              <a:rPr lang="en-GB" smtClean="0"/>
              <a:t>08/11/2022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2126756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CCC6B82-ECB7-4A9A-861A-D62969CBAD86}" type="datetimeFigureOut">
              <a:rPr lang="en-GB" smtClean="0"/>
              <a:t>08/11/2022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3627445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CC6B82-ECB7-4A9A-861A-D62969CBAD86}" type="datetimeFigureOut">
              <a:rPr lang="en-GB" smtClean="0"/>
              <a:t>08/11/2022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2405429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CC6B82-ECB7-4A9A-861A-D62969CBAD86}" type="datetimeFigureOut">
              <a:rPr lang="en-GB" smtClean="0"/>
              <a:t>08/11/2022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2604895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CCC6B82-ECB7-4A9A-861A-D62969CBAD86}" type="datetimeFigureOut">
              <a:rPr lang="en-GB" smtClean="0"/>
              <a:t>08/11/2022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D92497-C9A6-4B88-9F40-6384246E56C9}" type="slidenum">
              <a:rPr lang="en-GB" smtClean="0"/>
              <a:t>‹#›</a:t>
            </a:fld>
            <a:endParaRPr lang="en-GB"/>
          </a:p>
        </p:txBody>
      </p:sp>
    </p:spTree>
    <p:extLst>
      <p:ext uri="{BB962C8B-B14F-4D97-AF65-F5344CB8AC3E}">
        <p14:creationId xmlns:p14="http://schemas.microsoft.com/office/powerpoint/2010/main" val="1524989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CC6B82-ECB7-4A9A-861A-D62969CBAD86}" type="datetimeFigureOut">
              <a:rPr lang="en-GB" smtClean="0"/>
              <a:t>08/11/2022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D92497-C9A6-4B88-9F40-6384246E56C9}" type="slidenum">
              <a:rPr lang="en-GB" smtClean="0"/>
              <a:t>‹#›</a:t>
            </a:fld>
            <a:endParaRPr lang="en-GB"/>
          </a:p>
        </p:txBody>
      </p:sp>
    </p:spTree>
    <p:extLst>
      <p:ext uri="{BB962C8B-B14F-4D97-AF65-F5344CB8AC3E}">
        <p14:creationId xmlns:p14="http://schemas.microsoft.com/office/powerpoint/2010/main" val="540129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58" y="160371"/>
            <a:ext cx="11338560" cy="555748"/>
          </a:xfrm>
          <a:solidFill>
            <a:srgbClr val="92D050"/>
          </a:solidFill>
        </p:spPr>
        <p:txBody>
          <a:bodyPr>
            <a:normAutofit/>
          </a:bodyPr>
          <a:lstStyle/>
          <a:p>
            <a:r>
              <a:rPr lang="en-GB" sz="3200" dirty="0"/>
              <a:t>Alderman White GCSE </a:t>
            </a:r>
            <a:r>
              <a:rPr lang="en-GB" sz="3200"/>
              <a:t>Psychology 2022-2023</a:t>
            </a:r>
            <a:endParaRPr lang="en-GB" sz="3200" dirty="0"/>
          </a:p>
        </p:txBody>
      </p:sp>
      <p:sp>
        <p:nvSpPr>
          <p:cNvPr id="3" name="Subtitle 2"/>
          <p:cNvSpPr>
            <a:spLocks noGrp="1"/>
          </p:cNvSpPr>
          <p:nvPr>
            <p:ph type="subTitle" idx="1"/>
          </p:nvPr>
        </p:nvSpPr>
        <p:spPr/>
        <p:txBody>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051467044"/>
              </p:ext>
            </p:extLst>
          </p:nvPr>
        </p:nvGraphicFramePr>
        <p:xfrm>
          <a:off x="471640" y="1908208"/>
          <a:ext cx="11042395" cy="3738023"/>
        </p:xfrm>
        <a:graphic>
          <a:graphicData uri="http://schemas.openxmlformats.org/drawingml/2006/table">
            <a:tbl>
              <a:tblPr firstRow="1" bandRow="1">
                <a:tableStyleId>{5C22544A-7EE6-4342-B048-85BDC9FD1C3A}</a:tableStyleId>
              </a:tblPr>
              <a:tblGrid>
                <a:gridCol w="1577485">
                  <a:extLst>
                    <a:ext uri="{9D8B030D-6E8A-4147-A177-3AD203B41FA5}">
                      <a16:colId xmlns:a16="http://schemas.microsoft.com/office/drawing/2014/main" val="20000"/>
                    </a:ext>
                  </a:extLst>
                </a:gridCol>
                <a:gridCol w="1664746">
                  <a:extLst>
                    <a:ext uri="{9D8B030D-6E8A-4147-A177-3AD203B41FA5}">
                      <a16:colId xmlns:a16="http://schemas.microsoft.com/office/drawing/2014/main" val="20001"/>
                    </a:ext>
                  </a:extLst>
                </a:gridCol>
                <a:gridCol w="1830012">
                  <a:extLst>
                    <a:ext uri="{9D8B030D-6E8A-4147-A177-3AD203B41FA5}">
                      <a16:colId xmlns:a16="http://schemas.microsoft.com/office/drawing/2014/main" val="20002"/>
                    </a:ext>
                  </a:extLst>
                </a:gridCol>
                <a:gridCol w="1720590">
                  <a:extLst>
                    <a:ext uri="{9D8B030D-6E8A-4147-A177-3AD203B41FA5}">
                      <a16:colId xmlns:a16="http://schemas.microsoft.com/office/drawing/2014/main" val="20003"/>
                    </a:ext>
                  </a:extLst>
                </a:gridCol>
                <a:gridCol w="1464158">
                  <a:extLst>
                    <a:ext uri="{9D8B030D-6E8A-4147-A177-3AD203B41FA5}">
                      <a16:colId xmlns:a16="http://schemas.microsoft.com/office/drawing/2014/main" val="20004"/>
                    </a:ext>
                  </a:extLst>
                </a:gridCol>
                <a:gridCol w="1266093">
                  <a:extLst>
                    <a:ext uri="{9D8B030D-6E8A-4147-A177-3AD203B41FA5}">
                      <a16:colId xmlns:a16="http://schemas.microsoft.com/office/drawing/2014/main" val="20005"/>
                    </a:ext>
                  </a:extLst>
                </a:gridCol>
                <a:gridCol w="1519311">
                  <a:extLst>
                    <a:ext uri="{9D8B030D-6E8A-4147-A177-3AD203B41FA5}">
                      <a16:colId xmlns:a16="http://schemas.microsoft.com/office/drawing/2014/main" val="20006"/>
                    </a:ext>
                  </a:extLst>
                </a:gridCol>
              </a:tblGrid>
              <a:tr h="1086263">
                <a:tc>
                  <a:txBody>
                    <a:bodyPr/>
                    <a:lstStyle/>
                    <a:p>
                      <a:r>
                        <a:rPr lang="en-GB" dirty="0"/>
                        <a:t>Year group</a:t>
                      </a:r>
                    </a:p>
                  </a:txBody>
                  <a:tcPr/>
                </a:tc>
                <a:tc>
                  <a:txBody>
                    <a:bodyPr/>
                    <a:lstStyle/>
                    <a:p>
                      <a:r>
                        <a:rPr lang="en-GB" dirty="0"/>
                        <a:t>Autumn</a:t>
                      </a:r>
                      <a:r>
                        <a:rPr lang="en-GB" baseline="0" dirty="0"/>
                        <a:t> 1</a:t>
                      </a:r>
                      <a:endParaRPr lang="en-GB" dirty="0"/>
                    </a:p>
                  </a:txBody>
                  <a:tcPr/>
                </a:tc>
                <a:tc>
                  <a:txBody>
                    <a:bodyPr/>
                    <a:lstStyle/>
                    <a:p>
                      <a:r>
                        <a:rPr lang="en-GB" dirty="0"/>
                        <a:t>Autumn</a:t>
                      </a:r>
                      <a:r>
                        <a:rPr lang="en-GB" baseline="0" dirty="0"/>
                        <a:t> 2</a:t>
                      </a:r>
                      <a:endParaRPr lang="en-GB" dirty="0"/>
                    </a:p>
                  </a:txBody>
                  <a:tcPr/>
                </a:tc>
                <a:tc>
                  <a:txBody>
                    <a:bodyPr/>
                    <a:lstStyle/>
                    <a:p>
                      <a:r>
                        <a:rPr lang="en-GB" dirty="0"/>
                        <a:t>Spring 1</a:t>
                      </a:r>
                    </a:p>
                  </a:txBody>
                  <a:tcPr/>
                </a:tc>
                <a:tc>
                  <a:txBody>
                    <a:bodyPr/>
                    <a:lstStyle/>
                    <a:p>
                      <a:r>
                        <a:rPr lang="en-GB" dirty="0"/>
                        <a:t>Spring</a:t>
                      </a:r>
                      <a:r>
                        <a:rPr lang="en-GB" baseline="0" dirty="0"/>
                        <a:t> 2</a:t>
                      </a:r>
                      <a:endParaRPr lang="en-GB" dirty="0"/>
                    </a:p>
                  </a:txBody>
                  <a:tcPr/>
                </a:tc>
                <a:tc>
                  <a:txBody>
                    <a:bodyPr/>
                    <a:lstStyle/>
                    <a:p>
                      <a:r>
                        <a:rPr lang="en-GB" dirty="0"/>
                        <a:t>Summer 1</a:t>
                      </a:r>
                    </a:p>
                  </a:txBody>
                  <a:tcPr/>
                </a:tc>
                <a:tc>
                  <a:txBody>
                    <a:bodyPr/>
                    <a:lstStyle/>
                    <a:p>
                      <a:r>
                        <a:rPr lang="en-GB" dirty="0"/>
                        <a:t>Summer 2</a:t>
                      </a:r>
                    </a:p>
                  </a:txBody>
                  <a:tcPr/>
                </a:tc>
                <a:extLst>
                  <a:ext uri="{0D108BD9-81ED-4DB2-BD59-A6C34878D82A}">
                    <a16:rowId xmlns:a16="http://schemas.microsoft.com/office/drawing/2014/main" val="10000"/>
                  </a:ext>
                </a:extLst>
              </a:tr>
              <a:tr h="1331370">
                <a:tc>
                  <a:txBody>
                    <a:bodyPr/>
                    <a:lstStyle/>
                    <a:p>
                      <a:r>
                        <a:rPr lang="en-GB" dirty="0"/>
                        <a:t>Year 10</a:t>
                      </a:r>
                    </a:p>
                    <a:p>
                      <a:r>
                        <a:rPr lang="en-GB" dirty="0"/>
                        <a:t>Component 1:</a:t>
                      </a:r>
                    </a:p>
                    <a:p>
                      <a:r>
                        <a:rPr lang="en-GB" dirty="0"/>
                        <a:t>Cognition and behaviour</a:t>
                      </a:r>
                    </a:p>
                    <a:p>
                      <a:endParaRPr lang="en-GB" dirty="0"/>
                    </a:p>
                  </a:txBody>
                  <a:tcPr/>
                </a:tc>
                <a:tc>
                  <a:txBody>
                    <a:bodyPr/>
                    <a:lstStyle/>
                    <a:p>
                      <a:r>
                        <a:rPr lang="en-GB" dirty="0"/>
                        <a:t>Research</a:t>
                      </a:r>
                      <a:r>
                        <a:rPr lang="en-GB" baseline="0" dirty="0"/>
                        <a:t> Methods</a:t>
                      </a:r>
                      <a:endParaRPr lang="en-GB" dirty="0"/>
                    </a:p>
                  </a:txBody>
                  <a:tcPr/>
                </a:tc>
                <a:tc>
                  <a:txBody>
                    <a:bodyPr/>
                    <a:lstStyle/>
                    <a:p>
                      <a:r>
                        <a:rPr lang="en-GB" dirty="0"/>
                        <a:t>Developmental Psychology</a:t>
                      </a:r>
                    </a:p>
                  </a:txBody>
                  <a:tcPr/>
                </a:tc>
                <a:tc>
                  <a:txBody>
                    <a:bodyPr/>
                    <a:lstStyle/>
                    <a:p>
                      <a:r>
                        <a:rPr lang="en-GB" dirty="0"/>
                        <a:t>Memory</a:t>
                      </a:r>
                    </a:p>
                  </a:txBody>
                  <a:tcPr/>
                </a:tc>
                <a:tc>
                  <a:txBody>
                    <a:bodyPr/>
                    <a:lstStyle/>
                    <a:p>
                      <a:r>
                        <a:rPr lang="en-GB" dirty="0"/>
                        <a:t>Perception</a:t>
                      </a:r>
                    </a:p>
                  </a:txBody>
                  <a:tcPr/>
                </a:tc>
                <a:tc>
                  <a:txBody>
                    <a:bodyPr/>
                    <a:lstStyle/>
                    <a:p>
                      <a:r>
                        <a:rPr lang="en-GB" dirty="0"/>
                        <a:t>Social influence</a:t>
                      </a:r>
                    </a:p>
                  </a:txBody>
                  <a:tcPr/>
                </a:tc>
                <a:tc>
                  <a:txBody>
                    <a:bodyPr/>
                    <a:lstStyle/>
                    <a:p>
                      <a:r>
                        <a:rPr lang="en-GB" dirty="0"/>
                        <a:t>Consolidation/Revision</a:t>
                      </a:r>
                    </a:p>
                  </a:txBody>
                  <a:tcPr/>
                </a:tc>
                <a:extLst>
                  <a:ext uri="{0D108BD9-81ED-4DB2-BD59-A6C34878D82A}">
                    <a16:rowId xmlns:a16="http://schemas.microsoft.com/office/drawing/2014/main" val="10001"/>
                  </a:ext>
                </a:extLst>
              </a:tr>
              <a:tr h="931959">
                <a:tc>
                  <a:txBody>
                    <a:bodyPr/>
                    <a:lstStyle/>
                    <a:p>
                      <a:r>
                        <a:rPr lang="en-GB" dirty="0"/>
                        <a:t>Year 11</a:t>
                      </a:r>
                    </a:p>
                    <a:p>
                      <a:r>
                        <a:rPr lang="en-GB" dirty="0"/>
                        <a:t>Component 2:</a:t>
                      </a:r>
                    </a:p>
                    <a:p>
                      <a:r>
                        <a:rPr lang="en-GB" dirty="0"/>
                        <a:t>Social context and behaviour</a:t>
                      </a:r>
                    </a:p>
                  </a:txBody>
                  <a:tcPr/>
                </a:tc>
                <a:tc>
                  <a:txBody>
                    <a:bodyPr/>
                    <a:lstStyle/>
                    <a:p>
                      <a:r>
                        <a:rPr lang="en-GB" dirty="0"/>
                        <a:t>Language, thought and communication</a:t>
                      </a:r>
                    </a:p>
                  </a:txBody>
                  <a:tcPr/>
                </a:tc>
                <a:tc>
                  <a:txBody>
                    <a:bodyPr/>
                    <a:lstStyle/>
                    <a:p>
                      <a:r>
                        <a:rPr lang="en-GB" dirty="0"/>
                        <a:t>Brain and neuropsychology</a:t>
                      </a:r>
                    </a:p>
                  </a:txBody>
                  <a:tcPr/>
                </a:tc>
                <a:tc>
                  <a:txBody>
                    <a:bodyPr/>
                    <a:lstStyle/>
                    <a:p>
                      <a:r>
                        <a:rPr lang="en-GB" dirty="0"/>
                        <a:t>Psychological problems</a:t>
                      </a:r>
                    </a:p>
                  </a:txBody>
                  <a:tcPr/>
                </a:tc>
                <a:tc>
                  <a:txBody>
                    <a:bodyPr/>
                    <a:lstStyle/>
                    <a:p>
                      <a:r>
                        <a:rPr lang="en-GB" dirty="0"/>
                        <a:t>Psychological problems/</a:t>
                      </a:r>
                    </a:p>
                    <a:p>
                      <a:r>
                        <a:rPr lang="en-GB" dirty="0"/>
                        <a:t>revision</a:t>
                      </a:r>
                    </a:p>
                  </a:txBody>
                  <a:tcPr/>
                </a:tc>
                <a:tc>
                  <a:txBody>
                    <a:bodyPr/>
                    <a:lstStyle/>
                    <a:p>
                      <a:r>
                        <a:rPr lang="en-GB" dirty="0"/>
                        <a:t>Revision for exam </a:t>
                      </a:r>
                    </a:p>
                  </a:txBody>
                  <a:tcPr/>
                </a:tc>
                <a:tc>
                  <a:txBody>
                    <a:bodyPr/>
                    <a:lstStyle/>
                    <a:p>
                      <a:r>
                        <a:rPr lang="en-GB" dirty="0"/>
                        <a:t>Revision for exam</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44135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3DDCA-39BF-462F-923A-BE678867B1F1}"/>
              </a:ext>
            </a:extLst>
          </p:cNvPr>
          <p:cNvSpPr>
            <a:spLocks noGrp="1"/>
          </p:cNvSpPr>
          <p:nvPr>
            <p:ph type="title"/>
          </p:nvPr>
        </p:nvSpPr>
        <p:spPr>
          <a:xfrm>
            <a:off x="838200" y="135087"/>
            <a:ext cx="10515600" cy="577941"/>
          </a:xfrm>
          <a:solidFill>
            <a:srgbClr val="92D050"/>
          </a:solidFill>
        </p:spPr>
        <p:txBody>
          <a:bodyPr>
            <a:normAutofit fontScale="90000"/>
          </a:bodyPr>
          <a:lstStyle/>
          <a:p>
            <a:pPr algn="ctr"/>
            <a:r>
              <a:rPr lang="en-GB" dirty="0">
                <a:cs typeface="Calibri Light"/>
              </a:rPr>
              <a:t>KS4 GCSE Psychology </a:t>
            </a:r>
            <a:r>
              <a:rPr lang="en-GB" dirty="0">
                <a:solidFill>
                  <a:srgbClr val="000000"/>
                </a:solidFill>
                <a:cs typeface="Calibri Light"/>
              </a:rPr>
              <a:t>Curriculum</a:t>
            </a:r>
            <a:r>
              <a:rPr lang="en-GB" dirty="0">
                <a:cs typeface="Calibri Light"/>
              </a:rPr>
              <a:t> overview</a:t>
            </a:r>
          </a:p>
        </p:txBody>
      </p:sp>
      <p:sp>
        <p:nvSpPr>
          <p:cNvPr id="3" name="Content Placeholder 2">
            <a:extLst>
              <a:ext uri="{FF2B5EF4-FFF2-40B4-BE49-F238E27FC236}">
                <a16:creationId xmlns:a16="http://schemas.microsoft.com/office/drawing/2014/main" id="{4E8FBC57-026B-47A8-AFE2-028E11271C21}"/>
              </a:ext>
            </a:extLst>
          </p:cNvPr>
          <p:cNvSpPr>
            <a:spLocks noGrp="1"/>
          </p:cNvSpPr>
          <p:nvPr>
            <p:ph idx="1"/>
          </p:nvPr>
        </p:nvSpPr>
        <p:spPr>
          <a:xfrm>
            <a:off x="838200" y="1077616"/>
            <a:ext cx="10515600" cy="5645297"/>
          </a:xfrm>
        </p:spPr>
        <p:txBody>
          <a:bodyPr vert="horz" lIns="91440" tIns="45720" rIns="91440" bIns="45720" rtlCol="0" anchor="t">
            <a:normAutofit fontScale="70000" lnSpcReduction="20000"/>
          </a:bodyPr>
          <a:lstStyle/>
          <a:p>
            <a:r>
              <a:rPr lang="en-GB" dirty="0">
                <a:cs typeface="Calibri"/>
              </a:rPr>
              <a:t>Students will study the AQA syllabus 8182</a:t>
            </a:r>
          </a:p>
          <a:p>
            <a:r>
              <a:rPr lang="en-GB">
                <a:cs typeface="Calibri"/>
              </a:rPr>
              <a:t>Students </a:t>
            </a:r>
            <a:r>
              <a:rPr lang="en-GB" dirty="0">
                <a:cs typeface="Calibri"/>
              </a:rPr>
              <a:t>will cover 2 components of learning, each consisting of the units outlined below:</a:t>
            </a:r>
          </a:p>
          <a:p>
            <a:pPr marL="0" indent="0">
              <a:buNone/>
            </a:pPr>
            <a:r>
              <a:rPr lang="en-GB" dirty="0"/>
              <a:t>	</a:t>
            </a:r>
            <a:r>
              <a:rPr lang="en-GB" b="1" dirty="0"/>
              <a:t>1. Cognition and behaviour: </a:t>
            </a:r>
            <a:r>
              <a:rPr lang="en-GB" dirty="0"/>
              <a:t>Memory, Perception, Development, Research methods,</a:t>
            </a:r>
          </a:p>
          <a:p>
            <a:pPr marL="0" indent="0">
              <a:buNone/>
            </a:pPr>
            <a:r>
              <a:rPr lang="en-GB" dirty="0"/>
              <a:t>	</a:t>
            </a:r>
            <a:r>
              <a:rPr lang="en-GB" b="1" dirty="0"/>
              <a:t>2. Social context and behaviour: </a:t>
            </a:r>
            <a:r>
              <a:rPr lang="fr-FR" dirty="0"/>
              <a:t>Social influence,</a:t>
            </a:r>
            <a:r>
              <a:rPr lang="en-GB" dirty="0"/>
              <a:t>Language, thought and 	communication, Brain and neuropsychology, </a:t>
            </a:r>
            <a:r>
              <a:rPr lang="fr-FR" dirty="0" err="1"/>
              <a:t>Psychological</a:t>
            </a:r>
            <a:r>
              <a:rPr lang="fr-FR" dirty="0"/>
              <a:t> </a:t>
            </a:r>
            <a:r>
              <a:rPr lang="fr-FR" dirty="0" err="1"/>
              <a:t>problems</a:t>
            </a:r>
            <a:endParaRPr lang="en-GB" dirty="0">
              <a:cs typeface="Calibri"/>
            </a:endParaRPr>
          </a:p>
          <a:p>
            <a:endParaRPr lang="en-GB" dirty="0">
              <a:cs typeface="Calibri"/>
            </a:endParaRPr>
          </a:p>
          <a:p>
            <a:r>
              <a:rPr lang="en-GB" dirty="0">
                <a:cs typeface="Calibri"/>
              </a:rPr>
              <a:t>Students complete assessments based on exam style questions in lessons and for homework</a:t>
            </a:r>
          </a:p>
          <a:p>
            <a:r>
              <a:rPr lang="en-GB" dirty="0">
                <a:cs typeface="Calibri"/>
              </a:rPr>
              <a:t>Students will complete end of unit assessments and receive feedback and opportunity to target tackle their work</a:t>
            </a:r>
          </a:p>
          <a:p>
            <a:r>
              <a:rPr lang="en-GB" dirty="0">
                <a:cs typeface="Calibri"/>
              </a:rPr>
              <a:t>They receive feedback via marking and topic specific targets for students to complete in green pen or via question specific target tackling sheets. Students will often have model answers or mark schemes given with feedback and use as part of the target tackling.</a:t>
            </a:r>
          </a:p>
          <a:p>
            <a:r>
              <a:rPr lang="en-GB" dirty="0">
                <a:cs typeface="Calibri"/>
              </a:rPr>
              <a:t>Students will develop their oral and written literacy, by reading set texts and key research studies aloud with the class, and discuss key issues using debating techniques to improve their oracy. We have applied the Frayer techniques into some of the key terminology which pupils find difficulty with, to help them remember key words and meanings</a:t>
            </a:r>
          </a:p>
          <a:p>
            <a:r>
              <a:rPr lang="en-GB" dirty="0">
                <a:cs typeface="Calibri"/>
              </a:rPr>
              <a:t>By the end of the course, students will be able to draw on knowledge and understanding of the key areas of psychology they have studied to explain and evaluate core concepts and analyse behaviour in given scenarios.</a:t>
            </a:r>
          </a:p>
          <a:p>
            <a:endParaRPr lang="en-GB" dirty="0">
              <a:cs typeface="Calibri"/>
            </a:endParaRPr>
          </a:p>
          <a:p>
            <a:endParaRPr lang="en-GB" dirty="0">
              <a:cs typeface="Calibri"/>
            </a:endParaRPr>
          </a:p>
          <a:p>
            <a:endParaRPr lang="en-GB" dirty="0">
              <a:cs typeface="Calibri"/>
            </a:endParaRPr>
          </a:p>
        </p:txBody>
      </p:sp>
    </p:spTree>
    <p:extLst>
      <p:ext uri="{BB962C8B-B14F-4D97-AF65-F5344CB8AC3E}">
        <p14:creationId xmlns:p14="http://schemas.microsoft.com/office/powerpoint/2010/main" val="1089997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D28E3-B934-4687-878F-B81345A3CF32}"/>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DBEFEFD6-17B3-4181-B431-59276BCFC282}"/>
              </a:ext>
            </a:extLst>
          </p:cNvPr>
          <p:cNvSpPr>
            <a:spLocks noGrp="1"/>
          </p:cNvSpPr>
          <p:nvPr>
            <p:ph idx="1"/>
          </p:nvPr>
        </p:nvSpPr>
        <p:spPr/>
        <p:txBody>
          <a:bodyPr/>
          <a:lstStyle/>
          <a:p>
            <a:endParaRPr lang="en-GB" dirty="0"/>
          </a:p>
        </p:txBody>
      </p:sp>
      <p:graphicFrame>
        <p:nvGraphicFramePr>
          <p:cNvPr id="6" name="Object 5">
            <a:extLst>
              <a:ext uri="{FF2B5EF4-FFF2-40B4-BE49-F238E27FC236}">
                <a16:creationId xmlns:a16="http://schemas.microsoft.com/office/drawing/2014/main" id="{A4F5E2EE-0417-4DC0-8254-5071943DC61B}"/>
              </a:ext>
            </a:extLst>
          </p:cNvPr>
          <p:cNvGraphicFramePr>
            <a:graphicFrameLocks noChangeAspect="1"/>
          </p:cNvGraphicFramePr>
          <p:nvPr>
            <p:extLst>
              <p:ext uri="{D42A27DB-BD31-4B8C-83A1-F6EECF244321}">
                <p14:modId xmlns:p14="http://schemas.microsoft.com/office/powerpoint/2010/main" val="734961778"/>
              </p:ext>
            </p:extLst>
          </p:nvPr>
        </p:nvGraphicFramePr>
        <p:xfrm>
          <a:off x="464234" y="631557"/>
          <a:ext cx="11168659" cy="5545405"/>
        </p:xfrm>
        <a:graphic>
          <a:graphicData uri="http://schemas.openxmlformats.org/presentationml/2006/ole">
            <mc:AlternateContent xmlns:mc="http://schemas.openxmlformats.org/markup-compatibility/2006">
              <mc:Choice xmlns:v="urn:schemas-microsoft-com:vml" Requires="v">
                <p:oleObj spid="_x0000_s1026" name="Document" r:id="rId3" imgW="9793194" imgH="4887409" progId="Word.Document.12">
                  <p:embed/>
                </p:oleObj>
              </mc:Choice>
              <mc:Fallback>
                <p:oleObj name="Document" r:id="rId3" imgW="9793194" imgH="4887409" progId="Word.Document.12">
                  <p:embed/>
                  <p:pic>
                    <p:nvPicPr>
                      <p:cNvPr id="6" name="Object 5">
                        <a:extLst>
                          <a:ext uri="{FF2B5EF4-FFF2-40B4-BE49-F238E27FC236}">
                            <a16:creationId xmlns:a16="http://schemas.microsoft.com/office/drawing/2014/main" id="{A4F5E2EE-0417-4DC0-8254-5071943DC61B}"/>
                          </a:ext>
                        </a:extLst>
                      </p:cNvPr>
                      <p:cNvPicPr/>
                      <p:nvPr/>
                    </p:nvPicPr>
                    <p:blipFill>
                      <a:blip r:embed="rId4"/>
                      <a:stretch>
                        <a:fillRect/>
                      </a:stretch>
                    </p:blipFill>
                    <p:spPr>
                      <a:xfrm>
                        <a:off x="464234" y="631557"/>
                        <a:ext cx="11168659" cy="5545405"/>
                      </a:xfrm>
                      <a:prstGeom prst="rect">
                        <a:avLst/>
                      </a:prstGeom>
                    </p:spPr>
                  </p:pic>
                </p:oleObj>
              </mc:Fallback>
            </mc:AlternateContent>
          </a:graphicData>
        </a:graphic>
      </p:graphicFrame>
    </p:spTree>
    <p:extLst>
      <p:ext uri="{BB962C8B-B14F-4D97-AF65-F5344CB8AC3E}">
        <p14:creationId xmlns:p14="http://schemas.microsoft.com/office/powerpoint/2010/main" val="443132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DB7D1-1BBC-4ED2-A5ED-7F14DC6C458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9A6D26B-C118-4A11-9739-00C08FF53C25}"/>
              </a:ext>
            </a:extLst>
          </p:cNvPr>
          <p:cNvSpPr>
            <a:spLocks noGrp="1"/>
          </p:cNvSpPr>
          <p:nvPr>
            <p:ph idx="1"/>
          </p:nvPr>
        </p:nvSpPr>
        <p:spPr/>
        <p:txBody>
          <a:bodyPr/>
          <a:lstStyle/>
          <a:p>
            <a:endParaRPr lang="en-GB" dirty="0"/>
          </a:p>
        </p:txBody>
      </p:sp>
      <p:graphicFrame>
        <p:nvGraphicFramePr>
          <p:cNvPr id="4" name="Object 3">
            <a:extLst>
              <a:ext uri="{FF2B5EF4-FFF2-40B4-BE49-F238E27FC236}">
                <a16:creationId xmlns:a16="http://schemas.microsoft.com/office/drawing/2014/main" id="{B38E8217-FFB4-46F4-A911-0C25C146A70F}"/>
              </a:ext>
            </a:extLst>
          </p:cNvPr>
          <p:cNvGraphicFramePr>
            <a:graphicFrameLocks noChangeAspect="1"/>
          </p:cNvGraphicFramePr>
          <p:nvPr>
            <p:extLst>
              <p:ext uri="{D42A27DB-BD31-4B8C-83A1-F6EECF244321}">
                <p14:modId xmlns:p14="http://schemas.microsoft.com/office/powerpoint/2010/main" val="2029553105"/>
              </p:ext>
            </p:extLst>
          </p:nvPr>
        </p:nvGraphicFramePr>
        <p:xfrm>
          <a:off x="950742" y="365125"/>
          <a:ext cx="9793288" cy="6491287"/>
        </p:xfrm>
        <a:graphic>
          <a:graphicData uri="http://schemas.openxmlformats.org/presentationml/2006/ole">
            <mc:AlternateContent xmlns:mc="http://schemas.openxmlformats.org/markup-compatibility/2006">
              <mc:Choice xmlns:v="urn:schemas-microsoft-com:vml" Requires="v">
                <p:oleObj spid="_x0000_s2050" name="Document" r:id="rId3" imgW="9793194" imgH="6507522" progId="Word.Document.12">
                  <p:embed/>
                </p:oleObj>
              </mc:Choice>
              <mc:Fallback>
                <p:oleObj name="Document" r:id="rId3" imgW="9793194" imgH="6507522" progId="Word.Document.12">
                  <p:embed/>
                  <p:pic>
                    <p:nvPicPr>
                      <p:cNvPr id="4" name="Object 3">
                        <a:extLst>
                          <a:ext uri="{FF2B5EF4-FFF2-40B4-BE49-F238E27FC236}">
                            <a16:creationId xmlns:a16="http://schemas.microsoft.com/office/drawing/2014/main" id="{B38E8217-FFB4-46F4-A911-0C25C146A70F}"/>
                          </a:ext>
                        </a:extLst>
                      </p:cNvPr>
                      <p:cNvPicPr/>
                      <p:nvPr/>
                    </p:nvPicPr>
                    <p:blipFill>
                      <a:blip r:embed="rId4"/>
                      <a:stretch>
                        <a:fillRect/>
                      </a:stretch>
                    </p:blipFill>
                    <p:spPr>
                      <a:xfrm>
                        <a:off x="950742" y="365125"/>
                        <a:ext cx="9793288" cy="6491287"/>
                      </a:xfrm>
                      <a:prstGeom prst="rect">
                        <a:avLst/>
                      </a:prstGeom>
                    </p:spPr>
                  </p:pic>
                </p:oleObj>
              </mc:Fallback>
            </mc:AlternateContent>
          </a:graphicData>
        </a:graphic>
      </p:graphicFrame>
    </p:spTree>
    <p:extLst>
      <p:ext uri="{BB962C8B-B14F-4D97-AF65-F5344CB8AC3E}">
        <p14:creationId xmlns:p14="http://schemas.microsoft.com/office/powerpoint/2010/main" val="2083783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8BE04-817E-4EA3-B095-D480C492337B}"/>
              </a:ext>
            </a:extLst>
          </p:cNvPr>
          <p:cNvSpPr>
            <a:spLocks noGrp="1"/>
          </p:cNvSpPr>
          <p:nvPr>
            <p:ph type="title"/>
          </p:nvPr>
        </p:nvSpPr>
        <p:spPr/>
        <p:txBody>
          <a:bodyPr/>
          <a:lstStyle/>
          <a:p>
            <a:endParaRPr lang="en-GB"/>
          </a:p>
        </p:txBody>
      </p:sp>
      <p:graphicFrame>
        <p:nvGraphicFramePr>
          <p:cNvPr id="5" name="Content Placeholder 4">
            <a:extLst>
              <a:ext uri="{FF2B5EF4-FFF2-40B4-BE49-F238E27FC236}">
                <a16:creationId xmlns:a16="http://schemas.microsoft.com/office/drawing/2014/main" id="{8D3C276F-4298-4FA0-B9C5-159197FC0D95}"/>
              </a:ext>
            </a:extLst>
          </p:cNvPr>
          <p:cNvGraphicFramePr>
            <a:graphicFrameLocks noGrp="1"/>
          </p:cNvGraphicFramePr>
          <p:nvPr>
            <p:ph idx="1"/>
            <p:extLst>
              <p:ext uri="{D42A27DB-BD31-4B8C-83A1-F6EECF244321}">
                <p14:modId xmlns:p14="http://schemas.microsoft.com/office/powerpoint/2010/main" val="202492734"/>
              </p:ext>
            </p:extLst>
          </p:nvPr>
        </p:nvGraphicFramePr>
        <p:xfrm>
          <a:off x="916892" y="179705"/>
          <a:ext cx="10153652" cy="370840"/>
        </p:xfrm>
        <a:graphic>
          <a:graphicData uri="http://schemas.openxmlformats.org/drawingml/2006/table">
            <a:tbl>
              <a:tblPr firstRow="1" bandRow="1">
                <a:tableStyleId>{5C22544A-7EE6-4342-B048-85BDC9FD1C3A}</a:tableStyleId>
              </a:tblPr>
              <a:tblGrid>
                <a:gridCol w="2107662">
                  <a:extLst>
                    <a:ext uri="{9D8B030D-6E8A-4147-A177-3AD203B41FA5}">
                      <a16:colId xmlns:a16="http://schemas.microsoft.com/office/drawing/2014/main" val="1299147938"/>
                    </a:ext>
                  </a:extLst>
                </a:gridCol>
                <a:gridCol w="3545058">
                  <a:extLst>
                    <a:ext uri="{9D8B030D-6E8A-4147-A177-3AD203B41FA5}">
                      <a16:colId xmlns:a16="http://schemas.microsoft.com/office/drawing/2014/main" val="940540821"/>
                    </a:ext>
                  </a:extLst>
                </a:gridCol>
                <a:gridCol w="1744394">
                  <a:extLst>
                    <a:ext uri="{9D8B030D-6E8A-4147-A177-3AD203B41FA5}">
                      <a16:colId xmlns:a16="http://schemas.microsoft.com/office/drawing/2014/main" val="1141144566"/>
                    </a:ext>
                  </a:extLst>
                </a:gridCol>
                <a:gridCol w="2756538">
                  <a:extLst>
                    <a:ext uri="{9D8B030D-6E8A-4147-A177-3AD203B41FA5}">
                      <a16:colId xmlns:a16="http://schemas.microsoft.com/office/drawing/2014/main" val="1039580947"/>
                    </a:ext>
                  </a:extLst>
                </a:gridCol>
              </a:tblGrid>
              <a:tr h="370840">
                <a:tc>
                  <a:txBody>
                    <a:bodyPr/>
                    <a:lstStyle/>
                    <a:p>
                      <a:r>
                        <a:rPr lang="en-GB" sz="1600" b="0" dirty="0">
                          <a:solidFill>
                            <a:schemeClr val="tx1"/>
                          </a:solidFill>
                          <a:latin typeface="Century Gothic" panose="020B0502020202020204" pitchFamily="34" charset="0"/>
                        </a:rPr>
                        <a:t>Unit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0" dirty="0">
                          <a:solidFill>
                            <a:schemeClr val="tx1"/>
                          </a:solidFill>
                          <a:latin typeface="Century Gothic" panose="020B0502020202020204" pitchFamily="34" charset="0"/>
                        </a:rPr>
                        <a:t>Key content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0" dirty="0">
                          <a:solidFill>
                            <a:schemeClr val="tx1"/>
                          </a:solidFill>
                          <a:latin typeface="Century Gothic" panose="020B0502020202020204" pitchFamily="34" charset="0"/>
                        </a:rPr>
                        <a:t>Theories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0" dirty="0">
                          <a:solidFill>
                            <a:schemeClr val="tx1"/>
                          </a:solidFill>
                          <a:latin typeface="Century Gothic" panose="020B0502020202020204" pitchFamily="34" charset="0"/>
                        </a:rPr>
                        <a:t>Key studies (named)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6521741"/>
                  </a:ext>
                </a:extLst>
              </a:tr>
            </a:tbl>
          </a:graphicData>
        </a:graphic>
      </p:graphicFrame>
      <p:graphicFrame>
        <p:nvGraphicFramePr>
          <p:cNvPr id="4" name="Object 3">
            <a:extLst>
              <a:ext uri="{FF2B5EF4-FFF2-40B4-BE49-F238E27FC236}">
                <a16:creationId xmlns:a16="http://schemas.microsoft.com/office/drawing/2014/main" id="{39F3484C-28DD-444A-8705-5556347E60BB}"/>
              </a:ext>
            </a:extLst>
          </p:cNvPr>
          <p:cNvGraphicFramePr>
            <a:graphicFrameLocks noChangeAspect="1"/>
          </p:cNvGraphicFramePr>
          <p:nvPr>
            <p:extLst>
              <p:ext uri="{D42A27DB-BD31-4B8C-83A1-F6EECF244321}">
                <p14:modId xmlns:p14="http://schemas.microsoft.com/office/powerpoint/2010/main" val="4219583976"/>
              </p:ext>
            </p:extLst>
          </p:nvPr>
        </p:nvGraphicFramePr>
        <p:xfrm>
          <a:off x="916892" y="550545"/>
          <a:ext cx="10153650" cy="6343356"/>
        </p:xfrm>
        <a:graphic>
          <a:graphicData uri="http://schemas.openxmlformats.org/presentationml/2006/ole">
            <mc:AlternateContent xmlns:mc="http://schemas.openxmlformats.org/markup-compatibility/2006">
              <mc:Choice xmlns:v="urn:schemas-microsoft-com:vml" Requires="v">
                <p:oleObj spid="_x0000_s3074" name="Document" r:id="rId3" imgW="9793194" imgH="6133622" progId="Word.Document.12">
                  <p:embed/>
                </p:oleObj>
              </mc:Choice>
              <mc:Fallback>
                <p:oleObj name="Document" r:id="rId3" imgW="9793194" imgH="6133622" progId="Word.Document.12">
                  <p:embed/>
                  <p:pic>
                    <p:nvPicPr>
                      <p:cNvPr id="4" name="Object 3">
                        <a:extLst>
                          <a:ext uri="{FF2B5EF4-FFF2-40B4-BE49-F238E27FC236}">
                            <a16:creationId xmlns:a16="http://schemas.microsoft.com/office/drawing/2014/main" id="{39F3484C-28DD-444A-8705-5556347E60BB}"/>
                          </a:ext>
                        </a:extLst>
                      </p:cNvPr>
                      <p:cNvPicPr/>
                      <p:nvPr/>
                    </p:nvPicPr>
                    <p:blipFill>
                      <a:blip r:embed="rId4"/>
                      <a:stretch>
                        <a:fillRect/>
                      </a:stretch>
                    </p:blipFill>
                    <p:spPr>
                      <a:xfrm>
                        <a:off x="916892" y="550545"/>
                        <a:ext cx="10153650" cy="6343356"/>
                      </a:xfrm>
                      <a:prstGeom prst="rect">
                        <a:avLst/>
                      </a:prstGeom>
                    </p:spPr>
                  </p:pic>
                </p:oleObj>
              </mc:Fallback>
            </mc:AlternateContent>
          </a:graphicData>
        </a:graphic>
      </p:graphicFrame>
    </p:spTree>
    <p:extLst>
      <p:ext uri="{BB962C8B-B14F-4D97-AF65-F5344CB8AC3E}">
        <p14:creationId xmlns:p14="http://schemas.microsoft.com/office/powerpoint/2010/main" val="3031810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1D918-467A-44F3-B395-9366FDA851CE}"/>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574FD1BD-6714-48B8-B807-9668106FC144}"/>
              </a:ext>
            </a:extLst>
          </p:cNvPr>
          <p:cNvSpPr>
            <a:spLocks noGrp="1"/>
          </p:cNvSpPr>
          <p:nvPr>
            <p:ph idx="1"/>
          </p:nvPr>
        </p:nvSpPr>
        <p:spPr/>
        <p:txBody>
          <a:bodyPr/>
          <a:lstStyle/>
          <a:p>
            <a:endParaRPr lang="en-GB" dirty="0"/>
          </a:p>
        </p:txBody>
      </p:sp>
      <p:graphicFrame>
        <p:nvGraphicFramePr>
          <p:cNvPr id="4" name="Object 3">
            <a:extLst>
              <a:ext uri="{FF2B5EF4-FFF2-40B4-BE49-F238E27FC236}">
                <a16:creationId xmlns:a16="http://schemas.microsoft.com/office/drawing/2014/main" id="{60FFEEFE-B25C-483A-B67C-CF01FF93E102}"/>
              </a:ext>
            </a:extLst>
          </p:cNvPr>
          <p:cNvGraphicFramePr>
            <a:graphicFrameLocks noChangeAspect="1"/>
          </p:cNvGraphicFramePr>
          <p:nvPr>
            <p:extLst>
              <p:ext uri="{D42A27DB-BD31-4B8C-83A1-F6EECF244321}">
                <p14:modId xmlns:p14="http://schemas.microsoft.com/office/powerpoint/2010/main" val="3477522640"/>
              </p:ext>
            </p:extLst>
          </p:nvPr>
        </p:nvGraphicFramePr>
        <p:xfrm>
          <a:off x="835337" y="681037"/>
          <a:ext cx="10518463" cy="5894362"/>
        </p:xfrm>
        <a:graphic>
          <a:graphicData uri="http://schemas.openxmlformats.org/presentationml/2006/ole">
            <mc:AlternateContent xmlns:mc="http://schemas.openxmlformats.org/markup-compatibility/2006">
              <mc:Choice xmlns:v="urn:schemas-microsoft-com:vml" Requires="v">
                <p:oleObj spid="_x0000_s4098" name="Document" r:id="rId3" imgW="9793194" imgH="5501673" progId="Word.Document.12">
                  <p:embed/>
                </p:oleObj>
              </mc:Choice>
              <mc:Fallback>
                <p:oleObj name="Document" r:id="rId3" imgW="9793194" imgH="5501673" progId="Word.Document.12">
                  <p:embed/>
                  <p:pic>
                    <p:nvPicPr>
                      <p:cNvPr id="4" name="Object 3">
                        <a:extLst>
                          <a:ext uri="{FF2B5EF4-FFF2-40B4-BE49-F238E27FC236}">
                            <a16:creationId xmlns:a16="http://schemas.microsoft.com/office/drawing/2014/main" id="{60FFEEFE-B25C-483A-B67C-CF01FF93E102}"/>
                          </a:ext>
                        </a:extLst>
                      </p:cNvPr>
                      <p:cNvPicPr/>
                      <p:nvPr/>
                    </p:nvPicPr>
                    <p:blipFill>
                      <a:blip r:embed="rId4"/>
                      <a:stretch>
                        <a:fillRect/>
                      </a:stretch>
                    </p:blipFill>
                    <p:spPr>
                      <a:xfrm>
                        <a:off x="835337" y="681037"/>
                        <a:ext cx="10518463" cy="5894362"/>
                      </a:xfrm>
                      <a:prstGeom prst="rect">
                        <a:avLst/>
                      </a:prstGeom>
                    </p:spPr>
                  </p:pic>
                </p:oleObj>
              </mc:Fallback>
            </mc:AlternateContent>
          </a:graphicData>
        </a:graphic>
      </p:graphicFrame>
      <p:graphicFrame>
        <p:nvGraphicFramePr>
          <p:cNvPr id="5" name="Content Placeholder 4">
            <a:extLst>
              <a:ext uri="{FF2B5EF4-FFF2-40B4-BE49-F238E27FC236}">
                <a16:creationId xmlns:a16="http://schemas.microsoft.com/office/drawing/2014/main" id="{A4FE5CB3-7CD0-4062-9A4F-AC4C00904244}"/>
              </a:ext>
            </a:extLst>
          </p:cNvPr>
          <p:cNvGraphicFramePr>
            <a:graphicFrameLocks/>
          </p:cNvGraphicFramePr>
          <p:nvPr>
            <p:extLst>
              <p:ext uri="{D42A27DB-BD31-4B8C-83A1-F6EECF244321}">
                <p14:modId xmlns:p14="http://schemas.microsoft.com/office/powerpoint/2010/main" val="498953694"/>
              </p:ext>
            </p:extLst>
          </p:nvPr>
        </p:nvGraphicFramePr>
        <p:xfrm>
          <a:off x="835336" y="282601"/>
          <a:ext cx="10515599" cy="370840"/>
        </p:xfrm>
        <a:graphic>
          <a:graphicData uri="http://schemas.openxmlformats.org/drawingml/2006/table">
            <a:tbl>
              <a:tblPr firstRow="1" bandRow="1">
                <a:tableStyleId>{5C22544A-7EE6-4342-B048-85BDC9FD1C3A}</a:tableStyleId>
              </a:tblPr>
              <a:tblGrid>
                <a:gridCol w="2006338">
                  <a:extLst>
                    <a:ext uri="{9D8B030D-6E8A-4147-A177-3AD203B41FA5}">
                      <a16:colId xmlns:a16="http://schemas.microsoft.com/office/drawing/2014/main" val="1299147938"/>
                    </a:ext>
                  </a:extLst>
                </a:gridCol>
                <a:gridCol w="3756074">
                  <a:extLst>
                    <a:ext uri="{9D8B030D-6E8A-4147-A177-3AD203B41FA5}">
                      <a16:colId xmlns:a16="http://schemas.microsoft.com/office/drawing/2014/main" val="940540821"/>
                    </a:ext>
                  </a:extLst>
                </a:gridCol>
                <a:gridCol w="1885070">
                  <a:extLst>
                    <a:ext uri="{9D8B030D-6E8A-4147-A177-3AD203B41FA5}">
                      <a16:colId xmlns:a16="http://schemas.microsoft.com/office/drawing/2014/main" val="1141144566"/>
                    </a:ext>
                  </a:extLst>
                </a:gridCol>
                <a:gridCol w="2868117">
                  <a:extLst>
                    <a:ext uri="{9D8B030D-6E8A-4147-A177-3AD203B41FA5}">
                      <a16:colId xmlns:a16="http://schemas.microsoft.com/office/drawing/2014/main" val="1039580947"/>
                    </a:ext>
                  </a:extLst>
                </a:gridCol>
              </a:tblGrid>
              <a:tr h="370840">
                <a:tc>
                  <a:txBody>
                    <a:bodyPr/>
                    <a:lstStyle/>
                    <a:p>
                      <a:r>
                        <a:rPr lang="en-GB" sz="1600" b="0" dirty="0">
                          <a:solidFill>
                            <a:schemeClr val="tx1"/>
                          </a:solidFill>
                          <a:latin typeface="Century Gothic" panose="020B0502020202020204" pitchFamily="34" charset="0"/>
                        </a:rPr>
                        <a:t>Unit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0" dirty="0">
                          <a:solidFill>
                            <a:schemeClr val="tx1"/>
                          </a:solidFill>
                          <a:latin typeface="Century Gothic" panose="020B0502020202020204" pitchFamily="34" charset="0"/>
                        </a:rPr>
                        <a:t>Key content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0" dirty="0">
                          <a:solidFill>
                            <a:schemeClr val="tx1"/>
                          </a:solidFill>
                          <a:latin typeface="Century Gothic" panose="020B0502020202020204" pitchFamily="34" charset="0"/>
                        </a:rPr>
                        <a:t>Theories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0" dirty="0">
                          <a:solidFill>
                            <a:schemeClr val="tx1"/>
                          </a:solidFill>
                          <a:latin typeface="Century Gothic" panose="020B0502020202020204" pitchFamily="34" charset="0"/>
                        </a:rPr>
                        <a:t>Key studies (named)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6521741"/>
                  </a:ext>
                </a:extLst>
              </a:tr>
            </a:tbl>
          </a:graphicData>
        </a:graphic>
      </p:graphicFrame>
    </p:spTree>
    <p:extLst>
      <p:ext uri="{BB962C8B-B14F-4D97-AF65-F5344CB8AC3E}">
        <p14:creationId xmlns:p14="http://schemas.microsoft.com/office/powerpoint/2010/main" val="37713356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BC9E9A4DCA8F44A7A332BD0AEA8C9D" ma:contentTypeVersion="20" ma:contentTypeDescription="Create a new document." ma:contentTypeScope="" ma:versionID="0d9d33d14451f135e40f53961a10d49b">
  <xsd:schema xmlns:xsd="http://www.w3.org/2001/XMLSchema" xmlns:xs="http://www.w3.org/2001/XMLSchema" xmlns:p="http://schemas.microsoft.com/office/2006/metadata/properties" xmlns:ns2="54625c6d-7d40-4234-8833-6f778970b430" xmlns:ns3="ae36fa4e-c9d9-4d7c-adcf-c3d090d6f535" targetNamespace="http://schemas.microsoft.com/office/2006/metadata/properties" ma:root="true" ma:fieldsID="2db9ca46b3ed6de16dd8fb461c7224c7" ns2:_="" ns3:_="">
    <xsd:import namespace="54625c6d-7d40-4234-8833-6f778970b430"/>
    <xsd:import namespace="ae36fa4e-c9d9-4d7c-adcf-c3d090d6f53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Thumbnai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625c6d-7d40-4234-8833-6f778970b4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388d12c2-bcdf-4eb9-9ba1-26c18fa5f876" ma:termSetId="09814cd3-568e-fe90-9814-8d621ff8fb84" ma:anchorId="fba54fb3-c3e1-fe81-a776-ca4b69148c4d" ma:open="true" ma:isKeyword="false">
      <xsd:complexType>
        <xsd:sequence>
          <xsd:element ref="pc:Terms" minOccurs="0" maxOccurs="1"/>
        </xsd:sequence>
      </xsd:complexType>
    </xsd:element>
    <xsd:element name="Thumbnail" ma:index="23" nillable="true" ma:displayName="Thumbnail" ma:format="Image" ma:internalName="Thumbnail">
      <xsd:complexType>
        <xsd:complexContent>
          <xsd:extension base="dms:URL">
            <xsd:sequence>
              <xsd:element name="Url" type="dms:ValidUrl" minOccurs="0" nillable="true"/>
              <xsd:element name="Description" type="xsd:string" nillable="true"/>
            </xsd:sequence>
          </xsd:extension>
        </xsd:complexContent>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36fa4e-c9d9-4d7c-adcf-c3d090d6f53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ad92090-1dc9-4d7e-a038-c8d7b7798cef}" ma:internalName="TaxCatchAll" ma:showField="CatchAllData" ma:web="ae36fa4e-c9d9-4d7c-adcf-c3d090d6f5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4625c6d-7d40-4234-8833-6f778970b430">
      <Terms xmlns="http://schemas.microsoft.com/office/infopath/2007/PartnerControls"/>
    </lcf76f155ced4ddcb4097134ff3c332f>
    <TaxCatchAll xmlns="ae36fa4e-c9d9-4d7c-adcf-c3d090d6f535" xsi:nil="true"/>
    <Thumbnail xmlns="54625c6d-7d40-4234-8833-6f778970b430">
      <Url xsi:nil="true"/>
      <Description xsi:nil="true"/>
    </Thumbnai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1AEF155-2026-48EF-9967-950CCCBE5A47}"/>
</file>

<file path=customXml/itemProps2.xml><?xml version="1.0" encoding="utf-8"?>
<ds:datastoreItem xmlns:ds="http://schemas.openxmlformats.org/officeDocument/2006/customXml" ds:itemID="{CB326DD4-12B2-42DD-90CD-8DBF4D3D2476}">
  <ds:schemaRefs>
    <ds:schemaRef ds:uri="http://schemas.microsoft.com/office/2006/documentManagement/types"/>
    <ds:schemaRef ds:uri="http://purl.org/dc/dcmitype/"/>
    <ds:schemaRef ds:uri="http://purl.org/dc/elements/1.1/"/>
    <ds:schemaRef ds:uri="http://purl.org/dc/terms/"/>
    <ds:schemaRef ds:uri="54625c6d-7d40-4234-8833-6f778970b430"/>
    <ds:schemaRef ds:uri="http://schemas.microsoft.com/office/infopath/2007/PartnerControls"/>
    <ds:schemaRef ds:uri="http://schemas.microsoft.com/office/2006/metadata/properties"/>
    <ds:schemaRef ds:uri="http://schemas.openxmlformats.org/package/2006/metadata/core-properties"/>
    <ds:schemaRef ds:uri="ae36fa4e-c9d9-4d7c-adcf-c3d090d6f535"/>
    <ds:schemaRef ds:uri="http://www.w3.org/XML/1998/namespace"/>
  </ds:schemaRefs>
</ds:datastoreItem>
</file>

<file path=customXml/itemProps3.xml><?xml version="1.0" encoding="utf-8"?>
<ds:datastoreItem xmlns:ds="http://schemas.openxmlformats.org/officeDocument/2006/customXml" ds:itemID="{A9645C60-B8D8-4C9A-B636-66BAE2886A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327</Words>
  <Application>Microsoft Office PowerPoint</Application>
  <PresentationFormat>Widescreen</PresentationFormat>
  <Paragraphs>47</Paragraphs>
  <Slides>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2" baseType="lpstr">
      <vt:lpstr>Arial</vt:lpstr>
      <vt:lpstr>Calibri</vt:lpstr>
      <vt:lpstr>Calibri Light</vt:lpstr>
      <vt:lpstr>Century Gothic</vt:lpstr>
      <vt:lpstr>Office Theme</vt:lpstr>
      <vt:lpstr>Document</vt:lpstr>
      <vt:lpstr>Alderman White GCSE Psychology 2022-2023</vt:lpstr>
      <vt:lpstr>KS4 GCSE Psychology Curriculum overview</vt:lpstr>
      <vt:lpstr>PowerPoint Presentation</vt:lpstr>
      <vt:lpstr>PowerPoint Presentation</vt:lpstr>
      <vt:lpstr>PowerPoint Presentation</vt:lpstr>
      <vt:lpstr>PowerPoint Presentation</vt:lpstr>
    </vt:vector>
  </TitlesOfParts>
  <Company>The White Hills Park Federation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Fiona Watson</dc:creator>
  <cp:lastModifiedBy>Fiona Watson</cp:lastModifiedBy>
  <cp:revision>120</cp:revision>
  <cp:lastPrinted>2020-01-29T08:03:56Z</cp:lastPrinted>
  <dcterms:created xsi:type="dcterms:W3CDTF">2016-04-28T15:43:18Z</dcterms:created>
  <dcterms:modified xsi:type="dcterms:W3CDTF">2022-11-08T15:34:30Z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0x0101004CBC9E9A4DCA8F44A7A332BD0AEA8C9D</vt:lpwstr>
  </property>
  <property fmtid="{D5CDD505-2E9C-101B-9397-08002B2CF9AE}" pid="3" name="MediaServiceImageTags">
    <vt:lpwstr/>
  </property>
</Properties>
</file>